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6" r:id="rId5"/>
    <p:sldId id="263" r:id="rId6"/>
    <p:sldId id="277" r:id="rId7"/>
    <p:sldId id="278" r:id="rId8"/>
    <p:sldId id="279" r:id="rId9"/>
    <p:sldId id="280" r:id="rId10"/>
    <p:sldId id="283" r:id="rId11"/>
    <p:sldId id="286" r:id="rId12"/>
    <p:sldId id="281" r:id="rId13"/>
    <p:sldId id="284" r:id="rId14"/>
    <p:sldId id="282" r:id="rId15"/>
    <p:sldId id="273" r:id="rId16"/>
    <p:sldId id="275" r:id="rId17"/>
    <p:sldId id="274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07" autoAdjust="0"/>
  </p:normalViewPr>
  <p:slideViewPr>
    <p:cSldViewPr>
      <p:cViewPr varScale="1">
        <p:scale>
          <a:sx n="69" d="100"/>
          <a:sy n="69" d="100"/>
        </p:scale>
        <p:origin x="-5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9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D8CF9-3EB3-45EB-972C-5A7E490555C1}" type="datetimeFigureOut">
              <a:rPr lang="en-US" smtClean="0"/>
              <a:pPr/>
              <a:t>4/5/2010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B0622-950D-4F9D-A50B-2BF1BA3A66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gif"/><Relationship Id="rId3" Type="http://schemas.openxmlformats.org/officeDocument/2006/relationships/image" Target="../media/image4.png"/><Relationship Id="rId7" Type="http://schemas.openxmlformats.org/officeDocument/2006/relationships/hyperlink" Target="http://www-01.ibm.com/software/tivoli/library/demos/cdp/cdp.sw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hyperlink" Target="file:///D:\Users\Guy%20Ceulemans\Documents\GroupWave\BLUG2010\CDP-full.exe" TargetMode="External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tusfoundations.com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-01.ibm.com/common/ssi/cgi-bin/ssialias?infotype=AN&amp;subtype=CA&amp;htmlfid=897/ENUS210-053&amp;appname=USN" TargetMode="External"/><Relationship Id="rId5" Type="http://schemas.openxmlformats.org/officeDocument/2006/relationships/hyperlink" Target="http://www.ikwijsdeweg.be/" TargetMode="External"/><Relationship Id="rId4" Type="http://schemas.openxmlformats.org/officeDocument/2006/relationships/hyperlink" Target="http://www.groupwave.b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3.jpe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Customer case – Verbeke Bunkering</a:t>
            </a:r>
            <a:endParaRPr lang="en-US" dirty="0"/>
          </a:p>
        </p:txBody>
      </p:sp>
      <p:pic>
        <p:nvPicPr>
          <p:cNvPr id="4" name="Picture 3" descr="Logo_Small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01098" y="6000768"/>
            <a:ext cx="2000058" cy="7614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02" y="285728"/>
            <a:ext cx="5614998" cy="5840435"/>
          </a:xfrm>
        </p:spPr>
        <p:txBody>
          <a:bodyPr/>
          <a:lstStyle/>
          <a:p>
            <a:endParaRPr lang="nl-BE" dirty="0" smtClean="0"/>
          </a:p>
          <a:p>
            <a:r>
              <a:rPr lang="nl-BE" dirty="0" smtClean="0"/>
              <a:t>No or limited inhouse IT knowledge</a:t>
            </a:r>
          </a:p>
          <a:p>
            <a:r>
              <a:rPr lang="nl-BE" dirty="0" smtClean="0"/>
              <a:t>Rapid deployment</a:t>
            </a:r>
          </a:p>
          <a:p>
            <a:r>
              <a:rPr lang="nl-BE" dirty="0" smtClean="0"/>
              <a:t>No daily maintenance</a:t>
            </a:r>
          </a:p>
          <a:p>
            <a:r>
              <a:rPr lang="nl-BE" dirty="0" smtClean="0"/>
              <a:t>Scalable</a:t>
            </a:r>
          </a:p>
          <a:p>
            <a:r>
              <a:rPr lang="nl-BE" dirty="0" smtClean="0"/>
              <a:t>Affortable</a:t>
            </a:r>
          </a:p>
          <a:p>
            <a:r>
              <a:rPr lang="nl-BE" dirty="0" smtClean="0"/>
              <a:t>Support for MS applications</a:t>
            </a:r>
          </a:p>
          <a:p>
            <a:r>
              <a:rPr lang="nl-BE" dirty="0" smtClean="0"/>
              <a:t>Open platform</a:t>
            </a:r>
          </a:p>
          <a:p>
            <a:r>
              <a:rPr lang="nl-BE" dirty="0" smtClean="0"/>
              <a:t>Vmware support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What is Lotus Foundations?</a:t>
            </a:r>
            <a:r>
              <a:rPr lang="en-US" sz="12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Family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/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Case :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Verbeke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 descr="Lotus Foundations_7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786" y="3714752"/>
            <a:ext cx="1428750" cy="1428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8876"/>
            <a:ext cx="8229600" cy="1143000"/>
          </a:xfrm>
        </p:spPr>
        <p:txBody>
          <a:bodyPr/>
          <a:lstStyle/>
          <a:p>
            <a:r>
              <a:rPr lang="nl-BE" dirty="0" smtClean="0"/>
              <a:t>Verbeke Bunkering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02" y="285728"/>
            <a:ext cx="5614998" cy="6429420"/>
          </a:xfrm>
        </p:spPr>
        <p:txBody>
          <a:bodyPr>
            <a:normAutofit fontScale="85000" lnSpcReduction="20000"/>
          </a:bodyPr>
          <a:lstStyle/>
          <a:p>
            <a:endParaRPr lang="en-US" altLang="en-GB" b="1" dirty="0" smtClean="0"/>
          </a:p>
          <a:p>
            <a:r>
              <a:rPr lang="en-US" altLang="en-GB" sz="2800" b="1" dirty="0" smtClean="0"/>
              <a:t>Challenge</a:t>
            </a:r>
            <a:endParaRPr lang="en-US" altLang="en-GB" sz="2800" dirty="0" smtClean="0"/>
          </a:p>
          <a:p>
            <a:pPr lvl="1"/>
            <a:r>
              <a:rPr lang="en-US" altLang="en-GB" sz="2600" dirty="0" smtClean="0"/>
              <a:t>While the customer is active in oil shipping, every minute lost means a loss of millions.</a:t>
            </a:r>
          </a:p>
          <a:p>
            <a:pPr lvl="1"/>
            <a:r>
              <a:rPr lang="en-US" altLang="en-GB" sz="2600" dirty="0" smtClean="0"/>
              <a:t>They had no proper back-up for their data and infrastructure</a:t>
            </a:r>
          </a:p>
          <a:p>
            <a:pPr lvl="1"/>
            <a:r>
              <a:rPr lang="en-US" altLang="en-GB" sz="2600" dirty="0" smtClean="0"/>
              <a:t>They had no disaster recovery plan</a:t>
            </a:r>
          </a:p>
          <a:p>
            <a:endParaRPr lang="en-US" altLang="en-GB" b="1" dirty="0" smtClean="0"/>
          </a:p>
          <a:p>
            <a:r>
              <a:rPr lang="en-US" altLang="en-GB" sz="2800" b="1" dirty="0" smtClean="0"/>
              <a:t>Solution</a:t>
            </a:r>
            <a:endParaRPr lang="en-US" altLang="en-GB" sz="2800" dirty="0" smtClean="0"/>
          </a:p>
          <a:p>
            <a:pPr lvl="1"/>
            <a:r>
              <a:rPr lang="nl-BE" altLang="en-GB" sz="2600" dirty="0" smtClean="0"/>
              <a:t>Not a typical Lotus Foundations</a:t>
            </a:r>
            <a:r>
              <a:rPr lang="en-US" altLang="en-GB" sz="2600" dirty="0" smtClean="0"/>
              <a:t> Branch Office implementation</a:t>
            </a:r>
          </a:p>
          <a:p>
            <a:pPr lvl="1"/>
            <a:r>
              <a:rPr lang="en-US" altLang="en-GB" sz="2600" dirty="0" smtClean="0"/>
              <a:t>Installation of a LF Branch Office appliance at </a:t>
            </a:r>
            <a:r>
              <a:rPr lang="en-US" altLang="en-GB" sz="2600" dirty="0" err="1" smtClean="0"/>
              <a:t>Verbeke</a:t>
            </a:r>
            <a:r>
              <a:rPr lang="en-US" altLang="en-GB" sz="2600" dirty="0" smtClean="0"/>
              <a:t> Bunkering</a:t>
            </a:r>
          </a:p>
          <a:p>
            <a:pPr lvl="2"/>
            <a:r>
              <a:rPr lang="en-US" altLang="en-GB" dirty="0" smtClean="0"/>
              <a:t>Lotus Foundations replaces the current Microsoft Exchange server</a:t>
            </a:r>
          </a:p>
          <a:p>
            <a:pPr lvl="1"/>
            <a:r>
              <a:rPr lang="en-US" altLang="en-GB" dirty="0" smtClean="0"/>
              <a:t>Replication  with a hosted Domino Server at </a:t>
            </a:r>
            <a:r>
              <a:rPr lang="en-US" altLang="en-GB" dirty="0" err="1" smtClean="0"/>
              <a:t>Groupwave's</a:t>
            </a:r>
            <a:r>
              <a:rPr lang="en-US" altLang="en-GB" dirty="0" smtClean="0"/>
              <a:t> datacenter</a:t>
            </a:r>
          </a:p>
          <a:p>
            <a:pPr lvl="2"/>
            <a:r>
              <a:rPr lang="en-US" altLang="en-GB" dirty="0" smtClean="0"/>
              <a:t>Extra external back-up, in case of disaster at </a:t>
            </a:r>
            <a:r>
              <a:rPr lang="en-US" altLang="en-GB" dirty="0" err="1" smtClean="0"/>
              <a:t>Verbeke</a:t>
            </a:r>
            <a:r>
              <a:rPr lang="en-US" altLang="en-GB" dirty="0" smtClean="0"/>
              <a:t>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What is Lotus Foundations?</a:t>
            </a:r>
            <a:r>
              <a:rPr lang="en-US" sz="12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Family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/>
              <a:t> Case : </a:t>
            </a:r>
            <a:r>
              <a:rPr lang="en-US" sz="1200" dirty="0" err="1" smtClean="0"/>
              <a:t>Verbeke</a:t>
            </a:r>
            <a:r>
              <a:rPr lang="en-US" sz="1200" dirty="0" smtClean="0"/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02" y="285728"/>
            <a:ext cx="5614998" cy="6572272"/>
          </a:xfrm>
        </p:spPr>
        <p:txBody>
          <a:bodyPr>
            <a:normAutofit fontScale="70000" lnSpcReduction="20000"/>
          </a:bodyPr>
          <a:lstStyle/>
          <a:p>
            <a:endParaRPr lang="en-US" altLang="en-GB" b="1" dirty="0" smtClean="0"/>
          </a:p>
          <a:p>
            <a:r>
              <a:rPr lang="en-US" altLang="en-GB" b="1" dirty="0" smtClean="0"/>
              <a:t>Benefits</a:t>
            </a:r>
            <a:endParaRPr lang="en-US" altLang="en-GB" dirty="0" smtClean="0"/>
          </a:p>
          <a:p>
            <a:pPr lvl="1"/>
            <a:r>
              <a:rPr lang="en-US" altLang="en-GB" dirty="0" smtClean="0"/>
              <a:t>LF gives them the redundancy and back-up they need</a:t>
            </a:r>
          </a:p>
          <a:p>
            <a:pPr lvl="1"/>
            <a:r>
              <a:rPr lang="en-US" altLang="en-GB" dirty="0" smtClean="0"/>
              <a:t>We also suggested to take a second internet connection with another provider, to make sure they never lose contact with the internet</a:t>
            </a:r>
          </a:p>
          <a:p>
            <a:pPr lvl="1"/>
            <a:r>
              <a:rPr lang="en-US" altLang="en-GB" dirty="0" smtClean="0"/>
              <a:t>LF protects their data with integrated firewall</a:t>
            </a:r>
          </a:p>
          <a:p>
            <a:pPr lvl="1"/>
            <a:r>
              <a:rPr lang="en-US" altLang="en-GB" dirty="0" smtClean="0"/>
              <a:t>LF provides them all the IT-infrastructure </a:t>
            </a:r>
            <a:r>
              <a:rPr lang="en-US" altLang="en-GB" dirty="0" err="1" smtClean="0"/>
              <a:t>Verbeke</a:t>
            </a:r>
            <a:r>
              <a:rPr lang="en-US" altLang="en-GB" dirty="0" smtClean="0"/>
              <a:t> Bunkering needs</a:t>
            </a:r>
          </a:p>
          <a:p>
            <a:endParaRPr lang="en-US" altLang="en-GB" dirty="0" smtClean="0"/>
          </a:p>
          <a:p>
            <a:r>
              <a:rPr lang="en-US" altLang="en-GB" b="1" dirty="0" smtClean="0"/>
              <a:t>Business Partner Value</a:t>
            </a:r>
            <a:endParaRPr lang="en-US" altLang="en-GB" dirty="0" smtClean="0"/>
          </a:p>
          <a:p>
            <a:pPr lvl="1"/>
            <a:r>
              <a:rPr lang="en-US" altLang="en-GB" dirty="0" err="1" smtClean="0"/>
              <a:t>Groupwave</a:t>
            </a:r>
            <a:r>
              <a:rPr lang="en-US" altLang="en-GB" dirty="0" smtClean="0"/>
              <a:t> and B-Blue helped to find the right solution for  the specific needs for </a:t>
            </a:r>
            <a:r>
              <a:rPr lang="en-US" altLang="en-GB" dirty="0" err="1" smtClean="0"/>
              <a:t>Verbeke</a:t>
            </a:r>
            <a:r>
              <a:rPr lang="en-US" altLang="en-GB" dirty="0" smtClean="0"/>
              <a:t> Bunkering</a:t>
            </a:r>
          </a:p>
          <a:p>
            <a:pPr lvl="1"/>
            <a:r>
              <a:rPr lang="en-US" altLang="en-GB" dirty="0" err="1" smtClean="0"/>
              <a:t>Groupwave</a:t>
            </a:r>
            <a:r>
              <a:rPr lang="en-US" altLang="en-GB" dirty="0" smtClean="0"/>
              <a:t> does the implementation and software, B-Blue delivers the hardware</a:t>
            </a:r>
          </a:p>
          <a:p>
            <a:pPr lvl="1"/>
            <a:r>
              <a:rPr lang="en-US" altLang="en-GB" dirty="0" smtClean="0"/>
              <a:t>Thanks to our datacenter we can replicate the LF Branch Office with a domino server which is not situated at the customers location.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What is Lotus Foundations?</a:t>
            </a:r>
            <a:r>
              <a:rPr lang="en-US" sz="12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Family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/>
              <a:t> Case : </a:t>
            </a:r>
            <a:r>
              <a:rPr lang="en-US" sz="1200" dirty="0" err="1" smtClean="0"/>
              <a:t>Verbeke</a:t>
            </a:r>
            <a:r>
              <a:rPr lang="en-US" sz="1200" dirty="0" smtClean="0"/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02" y="1928802"/>
            <a:ext cx="5114932" cy="3214710"/>
          </a:xfrm>
        </p:spPr>
        <p:txBody>
          <a:bodyPr/>
          <a:lstStyle/>
          <a:p>
            <a:pPr>
              <a:buNone/>
            </a:pPr>
            <a:r>
              <a:rPr lang="nl-BE" dirty="0" smtClean="0"/>
              <a:t>New version 1.2</a:t>
            </a:r>
          </a:p>
          <a:p>
            <a:pPr>
              <a:buNone/>
            </a:pPr>
            <a:r>
              <a:rPr lang="en-US" dirty="0" smtClean="0"/>
              <a:t>Availability date</a:t>
            </a:r>
          </a:p>
          <a:p>
            <a:pPr lvl="1"/>
            <a:r>
              <a:rPr lang="en-US" sz="2000" dirty="0" smtClean="0"/>
              <a:t>March 16, 2010: Electronic availability</a:t>
            </a:r>
          </a:p>
          <a:p>
            <a:pPr lvl="1"/>
            <a:r>
              <a:rPr lang="en-US" sz="2000" dirty="0" smtClean="0"/>
              <a:t>April 16, 2010: Media availability</a:t>
            </a:r>
            <a:endParaRPr lang="nl-BE" sz="2000" dirty="0" smtClean="0"/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r>
              <a:rPr lang="nl-BE" dirty="0" smtClean="0"/>
              <a:t>Beta test partner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What is Lotus Foundations?</a:t>
            </a:r>
            <a:r>
              <a:rPr lang="en-US" sz="12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Family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Case :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Verbeke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/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What’s new in version 1.2?</a:t>
            </a:r>
          </a:p>
          <a:p>
            <a:pPr lvl="1"/>
            <a:r>
              <a:rPr lang="nl-BE" dirty="0" smtClean="0"/>
              <a:t>Support for external disk enclosure via USB</a:t>
            </a:r>
          </a:p>
          <a:p>
            <a:pPr lvl="1"/>
            <a:r>
              <a:rPr lang="en-US" dirty="0" smtClean="0"/>
              <a:t>Support for Tivoli CDP desktop backups from client PCs onto a Lotus Foundations appliance </a:t>
            </a:r>
          </a:p>
          <a:p>
            <a:pPr lvl="1">
              <a:buNone/>
            </a:pPr>
            <a:endParaRPr lang="en-US" sz="14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4357694"/>
            <a:ext cx="1938345" cy="219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7620" y="4143380"/>
            <a:ext cx="1572103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>
            <a:hlinkClick r:id="rId5" action="ppaction://program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71604" y="4857760"/>
            <a:ext cx="1643074" cy="1499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tiv-software.gif">
            <a:hlinkClick r:id="rId7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85786" y="4929198"/>
            <a:ext cx="1285875" cy="295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What’s new in version 1.2?</a:t>
            </a:r>
          </a:p>
          <a:p>
            <a:pPr lvl="1"/>
            <a:r>
              <a:rPr lang="nl-BE" dirty="0" smtClean="0"/>
              <a:t>Support for the new Lotus Foundations Rescue Server (remote idb backups)</a:t>
            </a:r>
          </a:p>
          <a:p>
            <a:pPr lvl="1"/>
            <a:r>
              <a:rPr lang="nl-BE" dirty="0" smtClean="0"/>
              <a:t>Support for the Smart Business Toolkit – seamless integration of ISV offerings into LF Start</a:t>
            </a:r>
          </a:p>
          <a:p>
            <a:pPr lvl="1"/>
            <a:r>
              <a:rPr lang="en-US" dirty="0" smtClean="0"/>
              <a:t>new service called Remote Monitor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What’s improved in version 1.2?</a:t>
            </a:r>
            <a:endParaRPr lang="en-US" dirty="0" smtClean="0"/>
          </a:p>
          <a:p>
            <a:pPr lvl="1"/>
            <a:r>
              <a:rPr lang="nl-BE" dirty="0" smtClean="0"/>
              <a:t>Upgrade to Lotus Notes and Lotus Domino 8.5.1, Lotus Symphony 1.3 </a:t>
            </a:r>
          </a:p>
          <a:p>
            <a:pPr lvl="1"/>
            <a:r>
              <a:rPr lang="nl-BE" dirty="0" smtClean="0"/>
              <a:t>Improved user management interface</a:t>
            </a:r>
          </a:p>
          <a:p>
            <a:pPr lvl="1"/>
            <a:r>
              <a:rPr lang="nl-BE" dirty="0" smtClean="0"/>
              <a:t>Improved backup performance</a:t>
            </a:r>
            <a:endParaRPr lang="nl-BE" sz="1400" dirty="0" smtClean="0"/>
          </a:p>
          <a:p>
            <a:pPr lvl="1"/>
            <a:r>
              <a:rPr lang="en-US" dirty="0" smtClean="0"/>
              <a:t>enhanced the algorithm for swap space generation to improve the performance of Domino running on Lotus Foundations. </a:t>
            </a:r>
            <a:endParaRPr lang="nl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85786" y="1409718"/>
            <a:ext cx="4040188" cy="639762"/>
          </a:xfrm>
        </p:spPr>
        <p:txBody>
          <a:bodyPr/>
          <a:lstStyle/>
          <a:p>
            <a:r>
              <a:rPr lang="nl-BE" dirty="0" smtClean="0"/>
              <a:t>Demo booth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2049480"/>
            <a:ext cx="4040188" cy="3951288"/>
          </a:xfrm>
        </p:spPr>
        <p:txBody>
          <a:bodyPr/>
          <a:lstStyle/>
          <a:p>
            <a:r>
              <a:rPr lang="nl-BE" dirty="0" smtClean="0"/>
              <a:t>Lotus Foundations Start</a:t>
            </a:r>
          </a:p>
          <a:p>
            <a:pPr lvl="1"/>
            <a:r>
              <a:rPr lang="nl-BE" dirty="0" smtClean="0"/>
              <a:t>VoIP integration</a:t>
            </a:r>
          </a:p>
          <a:p>
            <a:pPr lvl="1"/>
            <a:r>
              <a:rPr lang="nl-BE" dirty="0" smtClean="0"/>
              <a:t>PANO Zero Client solution</a:t>
            </a:r>
            <a:br>
              <a:rPr lang="nl-BE" dirty="0" smtClean="0"/>
            </a:br>
            <a:r>
              <a:rPr lang="nl-BE" dirty="0" smtClean="0"/>
              <a:t>(Desktop Virtualisation) 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3959249" y="3303606"/>
            <a:ext cx="4041775" cy="639762"/>
          </a:xfrm>
        </p:spPr>
        <p:txBody>
          <a:bodyPr/>
          <a:lstStyle/>
          <a:p>
            <a:r>
              <a:rPr lang="nl-BE" dirty="0" smtClean="0"/>
              <a:t>More info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3643306" y="4089424"/>
            <a:ext cx="5400684" cy="2411410"/>
          </a:xfrm>
        </p:spPr>
        <p:txBody>
          <a:bodyPr>
            <a:normAutofit/>
          </a:bodyPr>
          <a:lstStyle/>
          <a:p>
            <a:r>
              <a:rPr lang="nl-BE" dirty="0" smtClean="0">
                <a:hlinkClick r:id="rId3"/>
              </a:rPr>
              <a:t>http://www.lotusfoundations.com</a:t>
            </a:r>
            <a:endParaRPr lang="nl-BE" dirty="0" smtClean="0"/>
          </a:p>
          <a:p>
            <a:r>
              <a:rPr lang="nl-BE" dirty="0" smtClean="0">
                <a:hlinkClick r:id="rId4"/>
              </a:rPr>
              <a:t>http://www.groupwave.be</a:t>
            </a:r>
            <a:endParaRPr lang="nl-BE" dirty="0" smtClean="0"/>
          </a:p>
          <a:p>
            <a:r>
              <a:rPr lang="nl-BE" dirty="0" smtClean="0">
                <a:hlinkClick r:id="rId5"/>
              </a:rPr>
              <a:t>http://www.ikwijsdeweg.be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IBM Software Announcement letter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What is Lotus Foundations?</a:t>
            </a:r>
          </a:p>
          <a:p>
            <a:r>
              <a:rPr lang="nl-BE" dirty="0" smtClean="0"/>
              <a:t>Lotus Foundations Family overview</a:t>
            </a:r>
          </a:p>
          <a:p>
            <a:r>
              <a:rPr lang="nl-BE" dirty="0" smtClean="0"/>
              <a:t>Lotus Foundations Start vs Branch Office</a:t>
            </a:r>
          </a:p>
          <a:p>
            <a:r>
              <a:rPr lang="nl-BE" dirty="0" smtClean="0"/>
              <a:t>Business Value</a:t>
            </a:r>
          </a:p>
          <a:p>
            <a:r>
              <a:rPr lang="nl-BE" dirty="0" smtClean="0"/>
              <a:t>Customer case : Verbeke Bunkering</a:t>
            </a:r>
          </a:p>
          <a:p>
            <a:r>
              <a:rPr lang="nl-BE" dirty="0" smtClean="0"/>
              <a:t>What’s coming next?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02" y="285728"/>
            <a:ext cx="5614998" cy="5840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nl-BE" dirty="0" smtClean="0"/>
          </a:p>
          <a:p>
            <a:r>
              <a:rPr lang="nl-BE" dirty="0" smtClean="0"/>
              <a:t>An appliance designed for Small Businesses</a:t>
            </a:r>
          </a:p>
          <a:p>
            <a:r>
              <a:rPr lang="nl-BE" dirty="0" smtClean="0"/>
              <a:t>Total solution </a:t>
            </a:r>
          </a:p>
          <a:p>
            <a:pPr lvl="1"/>
            <a:r>
              <a:rPr lang="nl-BE" dirty="0" smtClean="0"/>
              <a:t>Email, calendar, contacts, office productivity tools</a:t>
            </a:r>
          </a:p>
          <a:p>
            <a:pPr lvl="1"/>
            <a:r>
              <a:rPr lang="nl-BE" dirty="0" smtClean="0"/>
              <a:t>Network security, remote access, backup, disaster recovery, anti-virus, anti-spam</a:t>
            </a:r>
          </a:p>
          <a:p>
            <a:pPr lvl="1"/>
            <a:r>
              <a:rPr lang="nl-BE" dirty="0" smtClean="0"/>
              <a:t>File &amp; print sharing</a:t>
            </a:r>
          </a:p>
          <a:p>
            <a:pPr lvl="1"/>
            <a:r>
              <a:rPr lang="nl-BE" dirty="0" smtClean="0"/>
              <a:t>Open platform (add-ons)</a:t>
            </a:r>
          </a:p>
          <a:p>
            <a:pPr lvl="1"/>
            <a:r>
              <a:rPr lang="nl-BE" dirty="0" smtClean="0"/>
              <a:t>No IT skills required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14535" cy="5197493"/>
          </a:xfr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/>
              <a:t> What is Lotus Foundations?</a:t>
            </a:r>
            <a:endParaRPr lang="en-US" sz="1200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Family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Case :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Verbeke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3500438"/>
            <a:ext cx="2581287" cy="2921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02" y="285728"/>
            <a:ext cx="5614998" cy="63579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l-BE" sz="4000" dirty="0" smtClean="0"/>
              <a:t>Servers</a:t>
            </a:r>
          </a:p>
          <a:p>
            <a:r>
              <a:rPr lang="nl-BE" dirty="0" smtClean="0"/>
              <a:t>Lotus Foundations Start</a:t>
            </a:r>
          </a:p>
          <a:p>
            <a:r>
              <a:rPr lang="nl-BE" dirty="0" smtClean="0"/>
              <a:t>Lotus Foundations Branch Office</a:t>
            </a:r>
          </a:p>
          <a:p>
            <a:pPr>
              <a:buNone/>
            </a:pPr>
            <a:endParaRPr lang="nl-BE" sz="1000" dirty="0" smtClean="0"/>
          </a:p>
          <a:p>
            <a:pPr>
              <a:buNone/>
            </a:pPr>
            <a:r>
              <a:rPr lang="nl-BE" dirty="0" smtClean="0"/>
              <a:t>NEW!! </a:t>
            </a:r>
          </a:p>
          <a:p>
            <a:r>
              <a:rPr lang="nl-BE" dirty="0" smtClean="0"/>
              <a:t>Lotus Foundations Rescue</a:t>
            </a:r>
          </a:p>
          <a:p>
            <a:pPr>
              <a:buNone/>
            </a:pPr>
            <a:endParaRPr lang="nl-BE" dirty="0" smtClean="0"/>
          </a:p>
          <a:p>
            <a:pPr>
              <a:buNone/>
            </a:pPr>
            <a:r>
              <a:rPr lang="nl-BE" sz="4000" dirty="0" smtClean="0"/>
              <a:t>Add-on</a:t>
            </a:r>
          </a:p>
          <a:p>
            <a:r>
              <a:rPr lang="nl-BE" dirty="0" smtClean="0"/>
              <a:t>Lotus Foundations Reach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 is Lotus Foundations?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/>
              <a:t> </a:t>
            </a:r>
            <a:r>
              <a:rPr lang="en-US" sz="1200" dirty="0" smtClean="0"/>
              <a:t>Lotus Foundations Family</a:t>
            </a:r>
            <a:endParaRPr lang="en-US" sz="1200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Case :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Verbeke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 descr="lifebuoy-300x25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3571876"/>
            <a:ext cx="2399655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02" y="285728"/>
            <a:ext cx="5614998" cy="5840435"/>
          </a:xfrm>
        </p:spPr>
        <p:txBody>
          <a:bodyPr>
            <a:normAutofit/>
          </a:bodyPr>
          <a:lstStyle/>
          <a:p>
            <a:endParaRPr lang="nl-BE" dirty="0" smtClean="0"/>
          </a:p>
          <a:p>
            <a:r>
              <a:rPr lang="nl-BE" dirty="0" smtClean="0"/>
              <a:t>An appliance designed for Small Businesses</a:t>
            </a:r>
          </a:p>
          <a:p>
            <a:r>
              <a:rPr lang="nl-BE" dirty="0" smtClean="0"/>
              <a:t>Total solution </a:t>
            </a:r>
          </a:p>
          <a:p>
            <a:r>
              <a:rPr lang="nl-BE" dirty="0" smtClean="0"/>
              <a:t>Your first and only server you need. </a:t>
            </a:r>
          </a:p>
          <a:p>
            <a:r>
              <a:rPr lang="nl-BE" dirty="0" smtClean="0"/>
              <a:t>Scalable, from 5 upto 500 users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What is Lotus Foundations?</a:t>
            </a:r>
            <a:r>
              <a:rPr lang="en-US" sz="12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/>
              <a:t>Lotus Foundations Family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 LF Start </a:t>
            </a:r>
          </a:p>
          <a:p>
            <a:pPr lvl="1">
              <a:buFont typeface="Wingdings" pitchFamily="2" charset="2"/>
              <a:buChar char="v"/>
            </a:pPr>
            <a:r>
              <a:rPr lang="nl-BE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nl-BE" dirty="0" smtClean="0">
                <a:solidFill>
                  <a:schemeClr val="bg1">
                    <a:lumMod val="75000"/>
                  </a:schemeClr>
                </a:solidFill>
              </a:rPr>
              <a:t>LF Branch Office</a:t>
            </a:r>
          </a:p>
          <a:p>
            <a:pPr lvl="1">
              <a:buFont typeface="Wingdings" pitchFamily="2" charset="2"/>
              <a:buChar char="v"/>
            </a:pPr>
            <a:r>
              <a:rPr lang="nl-BE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nl-BE" dirty="0" smtClean="0">
                <a:solidFill>
                  <a:schemeClr val="bg1">
                    <a:lumMod val="75000"/>
                  </a:schemeClr>
                </a:solidFill>
              </a:rPr>
              <a:t>LF Reach</a:t>
            </a:r>
          </a:p>
          <a:p>
            <a:pPr lvl="1">
              <a:buFont typeface="Wingdings" pitchFamily="2" charset="2"/>
              <a:buChar char="v"/>
            </a:pPr>
            <a:r>
              <a:rPr lang="nl-BE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nl-BE" dirty="0" smtClean="0">
                <a:solidFill>
                  <a:schemeClr val="bg1">
                    <a:lumMod val="75000"/>
                  </a:schemeClr>
                </a:solidFill>
              </a:rPr>
              <a:t>LF Rescue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Case :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Verbeke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02" y="285728"/>
            <a:ext cx="5614998" cy="6429420"/>
          </a:xfrm>
        </p:spPr>
        <p:txBody>
          <a:bodyPr>
            <a:normAutofit fontScale="92500" lnSpcReduction="10000"/>
          </a:bodyPr>
          <a:lstStyle/>
          <a:p>
            <a:r>
              <a:rPr lang="nl-BE" dirty="0" smtClean="0"/>
              <a:t>An appliance designed for remote locations</a:t>
            </a:r>
          </a:p>
          <a:p>
            <a:r>
              <a:rPr lang="nl-BE" dirty="0" smtClean="0"/>
              <a:t>Total solution </a:t>
            </a:r>
          </a:p>
          <a:p>
            <a:pPr lvl="1"/>
            <a:r>
              <a:rPr lang="en-US" dirty="0" smtClean="0"/>
              <a:t>Email and collaboration platform</a:t>
            </a:r>
          </a:p>
          <a:p>
            <a:pPr lvl="2"/>
            <a:r>
              <a:rPr lang="en-US" dirty="0" smtClean="0"/>
              <a:t>Integrates into existing Domino infrastructure </a:t>
            </a:r>
          </a:p>
          <a:p>
            <a:pPr lvl="2"/>
            <a:r>
              <a:rPr lang="en-US" dirty="0" smtClean="0"/>
              <a:t>Administered from Head Office using familiar Domino administration tools</a:t>
            </a:r>
          </a:p>
          <a:p>
            <a:pPr lvl="2"/>
            <a:r>
              <a:rPr lang="en-US" dirty="0" smtClean="0"/>
              <a:t>Supports both Lotus Notes and POP/IMAP email clients </a:t>
            </a:r>
          </a:p>
          <a:p>
            <a:pPr lvl="2"/>
            <a:r>
              <a:rPr lang="nl-BE" dirty="0" smtClean="0"/>
              <a:t>Deliver Notes applications</a:t>
            </a:r>
          </a:p>
          <a:p>
            <a:pPr lvl="1"/>
            <a:r>
              <a:rPr lang="nl-BE" dirty="0" smtClean="0"/>
              <a:t>Same functionalities as LF Start</a:t>
            </a:r>
            <a:endParaRPr lang="en-US" dirty="0" smtClean="0"/>
          </a:p>
          <a:p>
            <a:r>
              <a:rPr lang="nl-BE" dirty="0" smtClean="0"/>
              <a:t>Extend your corporate network</a:t>
            </a:r>
          </a:p>
          <a:p>
            <a:r>
              <a:rPr lang="nl-BE" dirty="0" smtClean="0"/>
              <a:t>Centralized management, no local IT required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What is Lotus Foundations?</a:t>
            </a:r>
            <a:r>
              <a:rPr lang="en-US" sz="12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/>
              <a:t>Lotus Foundations Family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LF Start </a:t>
            </a:r>
          </a:p>
          <a:p>
            <a:pPr lvl="1">
              <a:buFont typeface="Wingdings" pitchFamily="2" charset="2"/>
              <a:buChar char="v"/>
            </a:pPr>
            <a:r>
              <a:rPr lang="nl-BE" dirty="0"/>
              <a:t> </a:t>
            </a:r>
            <a:r>
              <a:rPr lang="nl-BE" dirty="0" smtClean="0"/>
              <a:t>LF Branch Office</a:t>
            </a:r>
          </a:p>
          <a:p>
            <a:pPr lvl="1">
              <a:buFont typeface="Wingdings" pitchFamily="2" charset="2"/>
              <a:buChar char="v"/>
            </a:pPr>
            <a:r>
              <a:rPr lang="nl-BE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nl-BE" dirty="0" smtClean="0">
                <a:solidFill>
                  <a:schemeClr val="bg1">
                    <a:lumMod val="75000"/>
                  </a:schemeClr>
                </a:solidFill>
              </a:rPr>
              <a:t>LF Reach</a:t>
            </a:r>
          </a:p>
          <a:p>
            <a:pPr lvl="1">
              <a:buFont typeface="Wingdings" pitchFamily="2" charset="2"/>
              <a:buChar char="v"/>
            </a:pPr>
            <a:r>
              <a:rPr lang="nl-BE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nl-BE" dirty="0" smtClean="0">
                <a:solidFill>
                  <a:schemeClr val="bg1">
                    <a:lumMod val="75000"/>
                  </a:schemeClr>
                </a:solidFill>
              </a:rPr>
              <a:t>LF Rescue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Case :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Verbeke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1802" y="1071546"/>
            <a:ext cx="5614998" cy="5054617"/>
          </a:xfrm>
        </p:spPr>
        <p:txBody>
          <a:bodyPr/>
          <a:lstStyle/>
          <a:p>
            <a:r>
              <a:rPr lang="nl-BE" dirty="0" smtClean="0"/>
              <a:t>Lotus Foundations Start </a:t>
            </a:r>
            <a:br>
              <a:rPr lang="nl-BE" dirty="0" smtClean="0"/>
            </a:br>
            <a:r>
              <a:rPr lang="nl-BE" dirty="0" smtClean="0"/>
              <a:t>add – on</a:t>
            </a:r>
          </a:p>
          <a:p>
            <a:r>
              <a:rPr lang="en-US" dirty="0" smtClean="0"/>
              <a:t>IBM Simplifies Unified Communications for SMB</a:t>
            </a:r>
          </a:p>
          <a:p>
            <a:r>
              <a:rPr lang="nl-BE" dirty="0" smtClean="0"/>
              <a:t>Based on Lotus Sametime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What is Lotus Foundations?</a:t>
            </a:r>
            <a:r>
              <a:rPr lang="en-US" sz="12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/>
              <a:t>Lotus Foundations Family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LF Start </a:t>
            </a:r>
          </a:p>
          <a:p>
            <a:pPr lvl="1">
              <a:buFont typeface="Wingdings" pitchFamily="2" charset="2"/>
              <a:buChar char="v"/>
            </a:pPr>
            <a:r>
              <a:rPr lang="nl-BE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nl-BE" dirty="0" smtClean="0">
                <a:solidFill>
                  <a:schemeClr val="bg1">
                    <a:lumMod val="75000"/>
                  </a:schemeClr>
                </a:solidFill>
              </a:rPr>
              <a:t>LF Branch Office</a:t>
            </a:r>
          </a:p>
          <a:p>
            <a:pPr lvl="1">
              <a:buFont typeface="Wingdings" pitchFamily="2" charset="2"/>
              <a:buChar char="v"/>
            </a:pPr>
            <a:r>
              <a:rPr lang="nl-BE" dirty="0"/>
              <a:t> </a:t>
            </a:r>
            <a:r>
              <a:rPr lang="nl-BE" dirty="0" smtClean="0"/>
              <a:t>LF Reach</a:t>
            </a:r>
          </a:p>
          <a:p>
            <a:pPr lvl="1">
              <a:buFont typeface="Wingdings" pitchFamily="2" charset="2"/>
              <a:buChar char="v"/>
            </a:pPr>
            <a:r>
              <a:rPr lang="nl-BE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nl-BE" dirty="0" smtClean="0">
                <a:solidFill>
                  <a:schemeClr val="bg1">
                    <a:lumMod val="75000"/>
                  </a:schemeClr>
                </a:solidFill>
              </a:rPr>
              <a:t>LF Rescue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Case :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Verbeke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5" name="Group 2"/>
          <p:cNvGrpSpPr>
            <a:grpSpLocks noChangeAspect="1"/>
          </p:cNvGrpSpPr>
          <p:nvPr/>
        </p:nvGrpSpPr>
        <p:grpSpPr bwMode="auto">
          <a:xfrm>
            <a:off x="642910" y="3840976"/>
            <a:ext cx="2445544" cy="2445544"/>
            <a:chOff x="192" y="778"/>
            <a:chExt cx="3081" cy="3081"/>
          </a:xfrm>
        </p:grpSpPr>
        <p:pic>
          <p:nvPicPr>
            <p:cNvPr id="6" name="Picture 3" descr="big-circle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2" y="778"/>
              <a:ext cx="3081" cy="3081"/>
            </a:xfrm>
            <a:prstGeom prst="rect">
              <a:avLst/>
            </a:prstGeom>
            <a:noFill/>
          </p:spPr>
        </p:pic>
        <p:pic>
          <p:nvPicPr>
            <p:cNvPr id="7" name="Picture 4" descr="advanced-typ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55" y="864"/>
              <a:ext cx="590" cy="238"/>
            </a:xfrm>
            <a:prstGeom prst="rect">
              <a:avLst/>
            </a:prstGeom>
            <a:noFill/>
          </p:spPr>
        </p:pic>
        <p:pic>
          <p:nvPicPr>
            <p:cNvPr id="8" name="Picture 5" descr="icon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64" y="1152"/>
              <a:ext cx="461" cy="450"/>
            </a:xfrm>
            <a:prstGeom prst="rect">
              <a:avLst/>
            </a:prstGeom>
            <a:noFill/>
          </p:spPr>
        </p:pic>
        <p:pic>
          <p:nvPicPr>
            <p:cNvPr id="9" name="Picture 6" descr="icon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536" y="1152"/>
              <a:ext cx="389" cy="392"/>
            </a:xfrm>
            <a:prstGeom prst="rect">
              <a:avLst/>
            </a:prstGeom>
            <a:noFill/>
          </p:spPr>
        </p:pic>
        <p:pic>
          <p:nvPicPr>
            <p:cNvPr id="10" name="Picture 7" descr="icon3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32" y="1536"/>
              <a:ext cx="453" cy="450"/>
            </a:xfrm>
            <a:prstGeom prst="rect">
              <a:avLst/>
            </a:prstGeom>
            <a:noFill/>
          </p:spPr>
        </p:pic>
        <p:pic>
          <p:nvPicPr>
            <p:cNvPr id="11" name="Picture 8" descr="icon4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640" y="1584"/>
              <a:ext cx="461" cy="457"/>
            </a:xfrm>
            <a:prstGeom prst="rect">
              <a:avLst/>
            </a:prstGeom>
            <a:noFill/>
          </p:spPr>
        </p:pic>
        <p:pic>
          <p:nvPicPr>
            <p:cNvPr id="12" name="Picture 9" descr="icon5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112" y="1152"/>
              <a:ext cx="507" cy="410"/>
            </a:xfrm>
            <a:prstGeom prst="rect">
              <a:avLst/>
            </a:prstGeom>
            <a:noFill/>
          </p:spPr>
        </p:pic>
      </p:grpSp>
      <p:grpSp>
        <p:nvGrpSpPr>
          <p:cNvPr id="13" name="Group 10"/>
          <p:cNvGrpSpPr>
            <a:grpSpLocks noChangeAspect="1"/>
          </p:cNvGrpSpPr>
          <p:nvPr/>
        </p:nvGrpSpPr>
        <p:grpSpPr bwMode="auto">
          <a:xfrm>
            <a:off x="992175" y="4475993"/>
            <a:ext cx="1793875" cy="1793875"/>
            <a:chOff x="620" y="1599"/>
            <a:chExt cx="2260" cy="2260"/>
          </a:xfrm>
        </p:grpSpPr>
        <p:pic>
          <p:nvPicPr>
            <p:cNvPr id="14" name="Picture 11" descr="med_circle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620" y="1599"/>
              <a:ext cx="2260" cy="2260"/>
            </a:xfrm>
            <a:prstGeom prst="rect">
              <a:avLst/>
            </a:prstGeom>
            <a:noFill/>
          </p:spPr>
        </p:pic>
        <p:pic>
          <p:nvPicPr>
            <p:cNvPr id="15" name="Picture 12" descr="google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764" y="2367"/>
              <a:ext cx="432" cy="205"/>
            </a:xfrm>
            <a:prstGeom prst="rect">
              <a:avLst/>
            </a:prstGeom>
            <a:noFill/>
          </p:spPr>
        </p:pic>
        <p:pic>
          <p:nvPicPr>
            <p:cNvPr id="16" name="Picture 13" descr="2icon1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860" y="2907"/>
              <a:ext cx="288" cy="468"/>
            </a:xfrm>
            <a:prstGeom prst="rect">
              <a:avLst/>
            </a:prstGeom>
            <a:noFill/>
          </p:spPr>
        </p:pic>
        <p:pic>
          <p:nvPicPr>
            <p:cNvPr id="17" name="Picture 14" descr="2icon2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060" y="1983"/>
              <a:ext cx="457" cy="399"/>
            </a:xfrm>
            <a:prstGeom prst="rect">
              <a:avLst/>
            </a:prstGeom>
            <a:noFill/>
          </p:spPr>
        </p:pic>
        <p:pic>
          <p:nvPicPr>
            <p:cNvPr id="18" name="Picture 15" descr="2icon4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252" y="2415"/>
              <a:ext cx="446" cy="446"/>
            </a:xfrm>
            <a:prstGeom prst="rect">
              <a:avLst/>
            </a:prstGeom>
            <a:noFill/>
          </p:spPr>
        </p:pic>
        <p:pic>
          <p:nvPicPr>
            <p:cNvPr id="19" name="Picture 16" descr="2icon5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908" y="2271"/>
              <a:ext cx="569" cy="630"/>
            </a:xfrm>
            <a:prstGeom prst="rect">
              <a:avLst/>
            </a:prstGeom>
            <a:noFill/>
          </p:spPr>
        </p:pic>
        <p:pic>
          <p:nvPicPr>
            <p:cNvPr id="20" name="Picture 17" descr="2icon6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1004" y="1839"/>
              <a:ext cx="421" cy="435"/>
            </a:xfrm>
            <a:prstGeom prst="rect">
              <a:avLst/>
            </a:prstGeom>
            <a:noFill/>
          </p:spPr>
        </p:pic>
        <p:pic>
          <p:nvPicPr>
            <p:cNvPr id="21" name="Picture 18" descr="2icon7"/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1532" y="2223"/>
              <a:ext cx="450" cy="443"/>
            </a:xfrm>
            <a:prstGeom prst="rect">
              <a:avLst/>
            </a:prstGeom>
            <a:noFill/>
          </p:spPr>
        </p:pic>
        <p:pic>
          <p:nvPicPr>
            <p:cNvPr id="22" name="Picture 19" descr="med-type"/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1437" y="1728"/>
              <a:ext cx="590" cy="238"/>
            </a:xfrm>
            <a:prstGeom prst="rect">
              <a:avLst/>
            </a:prstGeom>
            <a:noFill/>
          </p:spPr>
        </p:pic>
        <p:pic>
          <p:nvPicPr>
            <p:cNvPr id="23" name="Picture 20"/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2352" y="2880"/>
              <a:ext cx="381" cy="433"/>
            </a:xfrm>
            <a:prstGeom prst="rect">
              <a:avLst/>
            </a:prstGeom>
            <a:noFill/>
          </p:spPr>
        </p:pic>
      </p:grpSp>
      <p:grpSp>
        <p:nvGrpSpPr>
          <p:cNvPr id="24" name="Group 22"/>
          <p:cNvGrpSpPr>
            <a:grpSpLocks noChangeAspect="1"/>
          </p:cNvGrpSpPr>
          <p:nvPr/>
        </p:nvGrpSpPr>
        <p:grpSpPr bwMode="auto">
          <a:xfrm>
            <a:off x="1466040" y="5378486"/>
            <a:ext cx="891382" cy="891382"/>
            <a:chOff x="4992" y="2880"/>
            <a:chExt cx="1123" cy="1123"/>
          </a:xfrm>
        </p:grpSpPr>
        <p:pic>
          <p:nvPicPr>
            <p:cNvPr id="25" name="Picture 23" descr="sm_circle"/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4992" y="2880"/>
              <a:ext cx="1123" cy="1123"/>
            </a:xfrm>
            <a:prstGeom prst="rect">
              <a:avLst/>
            </a:prstGeom>
            <a:noFill/>
          </p:spPr>
        </p:pic>
        <p:pic>
          <p:nvPicPr>
            <p:cNvPr id="26" name="Picture 24" descr="3icon1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5088" y="3216"/>
              <a:ext cx="525" cy="551"/>
            </a:xfrm>
            <a:prstGeom prst="rect">
              <a:avLst/>
            </a:prstGeom>
            <a:noFill/>
          </p:spPr>
        </p:pic>
        <p:pic>
          <p:nvPicPr>
            <p:cNvPr id="27" name="Picture 25" descr="3icon2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5568" y="3234"/>
              <a:ext cx="471" cy="533"/>
            </a:xfrm>
            <a:prstGeom prst="rect">
              <a:avLst/>
            </a:prstGeom>
            <a:noFill/>
          </p:spPr>
        </p:pic>
        <p:pic>
          <p:nvPicPr>
            <p:cNvPr id="28" name="Picture 26" descr="enrtry-type"/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5259" y="3024"/>
              <a:ext cx="590" cy="26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9190" y="1000108"/>
            <a:ext cx="3786214" cy="2357454"/>
          </a:xfrm>
        </p:spPr>
        <p:txBody>
          <a:bodyPr>
            <a:normAutofit fontScale="92500" lnSpcReduction="10000"/>
          </a:bodyPr>
          <a:lstStyle/>
          <a:p>
            <a:r>
              <a:rPr lang="nl-BE" dirty="0" smtClean="0"/>
              <a:t>Lotus Foundations Start</a:t>
            </a:r>
          </a:p>
          <a:p>
            <a:r>
              <a:rPr lang="en-US" dirty="0" smtClean="0"/>
              <a:t>Lotus Foundations Vault Server Access License</a:t>
            </a:r>
            <a:endParaRPr lang="nl-BE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What is Lotus Foundations?</a:t>
            </a:r>
            <a:r>
              <a:rPr lang="en-US" sz="12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/>
              <a:t>Lotus Foundations Family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LF Start </a:t>
            </a:r>
          </a:p>
          <a:p>
            <a:pPr lvl="1">
              <a:buFont typeface="Wingdings" pitchFamily="2" charset="2"/>
              <a:buChar char="v"/>
            </a:pPr>
            <a:r>
              <a:rPr lang="nl-BE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nl-BE" dirty="0" smtClean="0">
                <a:solidFill>
                  <a:schemeClr val="bg1">
                    <a:lumMod val="75000"/>
                  </a:schemeClr>
                </a:solidFill>
              </a:rPr>
              <a:t>LF Branch Office</a:t>
            </a:r>
          </a:p>
          <a:p>
            <a:pPr lvl="1">
              <a:buFont typeface="Wingdings" pitchFamily="2" charset="2"/>
              <a:buChar char="v"/>
            </a:pPr>
            <a:r>
              <a:rPr lang="nl-BE" dirty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nl-BE" dirty="0" smtClean="0">
                <a:solidFill>
                  <a:schemeClr val="bg1">
                    <a:lumMod val="75000"/>
                  </a:schemeClr>
                </a:solidFill>
              </a:rPr>
              <a:t>LF Reach</a:t>
            </a:r>
          </a:p>
          <a:p>
            <a:pPr lvl="1">
              <a:buFont typeface="Wingdings" pitchFamily="2" charset="2"/>
              <a:buChar char="v"/>
            </a:pPr>
            <a:r>
              <a:rPr lang="nl-BE" dirty="0"/>
              <a:t> </a:t>
            </a:r>
            <a:r>
              <a:rPr lang="nl-BE" dirty="0" smtClean="0"/>
              <a:t>LF Rescue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Start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vs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Case :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Verbeke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857232"/>
            <a:ext cx="2145703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lifebuoy-300x259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29337" y="4214818"/>
            <a:ext cx="2399655" cy="2071702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214810" y="3786190"/>
            <a:ext cx="4572032" cy="3000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B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Lotus Foundations </a:t>
            </a:r>
            <a:r>
              <a:rPr lang="nl-BE" sz="3200" dirty="0" smtClean="0"/>
              <a:t>Rescue Server =</a:t>
            </a:r>
            <a:br>
              <a:rPr lang="nl-BE" sz="3200" dirty="0" smtClean="0"/>
            </a:br>
            <a:r>
              <a:rPr lang="nl-BE" sz="3200" dirty="0" smtClean="0"/>
              <a:t>Lotus Foundations Start </a:t>
            </a:r>
            <a:br>
              <a:rPr lang="nl-BE" sz="3200" dirty="0" smtClean="0"/>
            </a:br>
            <a:r>
              <a:rPr lang="nl-BE" sz="3200" dirty="0" smtClean="0"/>
              <a:t>+ Install add-on</a:t>
            </a:r>
            <a:br>
              <a:rPr lang="nl-BE" sz="3200" dirty="0" smtClean="0"/>
            </a:br>
            <a:endParaRPr kumimoji="0" lang="nl-BE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2471726" cy="584182"/>
          </a:xfrm>
        </p:spPr>
        <p:txBody>
          <a:bodyPr/>
          <a:lstStyle/>
          <a:p>
            <a:r>
              <a:rPr lang="nl-BE" dirty="0" smtClean="0"/>
              <a:t>Lotus Foundations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28670"/>
            <a:ext cx="2185973" cy="519749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What is Lotus Foundations?</a:t>
            </a:r>
            <a:r>
              <a:rPr lang="en-US" sz="1200" dirty="0" smtClean="0"/>
              <a:t> 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Lotus Foundations Family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/>
              <a:t>Lotus Foundations Start </a:t>
            </a:r>
            <a:r>
              <a:rPr lang="en-US" sz="1200" dirty="0" err="1" smtClean="0"/>
              <a:t>vs</a:t>
            </a:r>
            <a:r>
              <a:rPr lang="en-US" sz="1200" dirty="0" smtClean="0"/>
              <a:t> Branch Office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Business Value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Case :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</a:rPr>
              <a:t>Verbeke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Bunkering</a:t>
            </a:r>
          </a:p>
          <a:p>
            <a:pPr>
              <a:buFont typeface="Wingdings" pitchFamily="2" charset="2"/>
              <a:buChar char="v"/>
            </a:pP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</a:rPr>
              <a:t> What’s coming next?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557242" y="2643182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B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LF Start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 Placeholder 7"/>
          <p:cNvSpPr txBox="1">
            <a:spLocks/>
          </p:cNvSpPr>
          <p:nvPr/>
        </p:nvSpPr>
        <p:spPr>
          <a:xfrm>
            <a:off x="4745067" y="2643182"/>
            <a:ext cx="4041775" cy="6397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B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LF Branch Office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8"/>
          <p:cNvSpPr txBox="1">
            <a:spLocks/>
          </p:cNvSpPr>
          <p:nvPr/>
        </p:nvSpPr>
        <p:spPr>
          <a:xfrm>
            <a:off x="4745067" y="3282944"/>
            <a:ext cx="4041775" cy="1611315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Integrates </a:t>
            </a:r>
            <a:r>
              <a:rPr lang="en-US" sz="2800" dirty="0"/>
              <a:t>into existing Domino infrastructure 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Administered from Head Office using familiar Domino administration tools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8"/>
          <p:cNvSpPr txBox="1">
            <a:spLocks/>
          </p:cNvSpPr>
          <p:nvPr/>
        </p:nvSpPr>
        <p:spPr>
          <a:xfrm>
            <a:off x="601663" y="3317883"/>
            <a:ext cx="4041775" cy="1611315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First Domino Server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/>
              <a:t>Simple Web Administration tools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5429264"/>
            <a:ext cx="2246313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1812</TotalTime>
  <Words>976</Words>
  <Application>Microsoft Office PowerPoint</Application>
  <PresentationFormat>On-screen Show (4:3)</PresentationFormat>
  <Paragraphs>221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Lotus Foundations</vt:lpstr>
      <vt:lpstr>Lotus Foundations</vt:lpstr>
      <vt:lpstr>Lotus Foundations</vt:lpstr>
      <vt:lpstr>Lotus Foundations</vt:lpstr>
      <vt:lpstr>Lotus Foundations</vt:lpstr>
      <vt:lpstr>Lotus Foundations</vt:lpstr>
      <vt:lpstr>Lotus Foundations</vt:lpstr>
      <vt:lpstr>Lotus Foundations</vt:lpstr>
      <vt:lpstr>Lotus Foundations</vt:lpstr>
      <vt:lpstr>Lotus Foundations</vt:lpstr>
      <vt:lpstr>Verbeke Bunkering</vt:lpstr>
      <vt:lpstr>Lotus Foundations</vt:lpstr>
      <vt:lpstr>Lotus Foundations</vt:lpstr>
      <vt:lpstr>Lotus Foundations</vt:lpstr>
      <vt:lpstr>Lotus Foundations</vt:lpstr>
      <vt:lpstr>Lotus Foundations</vt:lpstr>
      <vt:lpstr>Lotus Foundations</vt:lpstr>
      <vt:lpstr>Lotus Foundations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Guy Ceulemans</dc:creator>
  <cp:lastModifiedBy>Guy Ceulemans</cp:lastModifiedBy>
  <cp:revision>72</cp:revision>
  <dcterms:created xsi:type="dcterms:W3CDTF">2010-03-29T01:37:54Z</dcterms:created>
  <dcterms:modified xsi:type="dcterms:W3CDTF">2010-04-05T22:01:13Z</dcterms:modified>
</cp:coreProperties>
</file>